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57" r:id="rId5"/>
    <p:sldId id="263" r:id="rId6"/>
    <p:sldId id="258" r:id="rId7"/>
    <p:sldId id="265" r:id="rId8"/>
    <p:sldId id="266" r:id="rId9"/>
    <p:sldId id="264" r:id="rId10"/>
    <p:sldId id="259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Data</a:t>
            </a:r>
            <a:r>
              <a:rPr lang="en-US" baseline="0"/>
              <a:t> Comparison - Carbon</a:t>
            </a:r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3807961504812"/>
          <c:y val="0.200778003772546"/>
          <c:w val="0.69676268591426"/>
          <c:h val="0.654013025028932"/>
        </c:manualLayout>
      </c:layout>
      <c:barChart>
        <c:barDir val="col"/>
        <c:grouping val="clustered"/>
        <c:varyColors val="0"/>
        <c:ser>
          <c:idx val="0"/>
          <c:order val="0"/>
          <c:tx>
            <c:v>WFEIS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numRef>
              <c:f>'WFEIS GFED3 Comparison'!$C$5:$L$5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</c:numCache>
            </c:numRef>
          </c:cat>
          <c:val>
            <c:numRef>
              <c:f>'WFEIS GFED3 Comparison'!$C$6:$L$6</c:f>
              <c:numCache>
                <c:formatCode>_(* #,##0.000_);_(* \(#,##0.000\);_(* "-"??_);_(@_)</c:formatCode>
                <c:ptCount val="10"/>
                <c:pt idx="0">
                  <c:v>8.189640117123</c:v>
                </c:pt>
                <c:pt idx="1">
                  <c:v>25.99186410951901</c:v>
                </c:pt>
                <c:pt idx="2">
                  <c:v>27.81228508909101</c:v>
                </c:pt>
                <c:pt idx="3">
                  <c:v>8.171404454773</c:v>
                </c:pt>
                <c:pt idx="4">
                  <c:v>11.58628984707</c:v>
                </c:pt>
                <c:pt idx="5">
                  <c:v>29.83159403912099</c:v>
                </c:pt>
                <c:pt idx="6">
                  <c:v>41.41491637277301</c:v>
                </c:pt>
                <c:pt idx="7">
                  <c:v>25.189083462662</c:v>
                </c:pt>
                <c:pt idx="8">
                  <c:v>12.126409139867</c:v>
                </c:pt>
                <c:pt idx="9">
                  <c:v>7.465233824895</c:v>
                </c:pt>
              </c:numCache>
            </c:numRef>
          </c:val>
        </c:ser>
        <c:ser>
          <c:idx val="1"/>
          <c:order val="1"/>
          <c:tx>
            <c:v>GFED3</c:v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c:spPr>
          <c:invertIfNegative val="0"/>
          <c:cat>
            <c:numRef>
              <c:f>'WFEIS GFED3 Comparison'!$C$5:$L$5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</c:numCache>
            </c:numRef>
          </c:cat>
          <c:val>
            <c:numRef>
              <c:f>'WFEIS GFED3 Comparison'!$C$11:$L$11</c:f>
              <c:numCache>
                <c:formatCode>General</c:formatCode>
                <c:ptCount val="10"/>
                <c:pt idx="0">
                  <c:v>6.0</c:v>
                </c:pt>
                <c:pt idx="1">
                  <c:v>10.0</c:v>
                </c:pt>
                <c:pt idx="2">
                  <c:v>9.0</c:v>
                </c:pt>
                <c:pt idx="3">
                  <c:v>4.0</c:v>
                </c:pt>
                <c:pt idx="4">
                  <c:v>6.0</c:v>
                </c:pt>
                <c:pt idx="5">
                  <c:v>11.0</c:v>
                </c:pt>
                <c:pt idx="6">
                  <c:v>20.0</c:v>
                </c:pt>
                <c:pt idx="7">
                  <c:v>13.0</c:v>
                </c:pt>
                <c:pt idx="8">
                  <c:v>8.0</c:v>
                </c:pt>
                <c:pt idx="9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9787912"/>
        <c:axId val="-2059346696"/>
      </c:barChart>
      <c:dateAx>
        <c:axId val="-2009787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900000" vert="horz"/>
          <a:lstStyle/>
          <a:p>
            <a:pPr>
              <a:defRPr sz="900"/>
            </a:pPr>
            <a:endParaRPr lang="en-US"/>
          </a:p>
        </c:txPr>
        <c:crossAx val="-2059346696"/>
        <c:crosses val="autoZero"/>
        <c:auto val="0"/>
        <c:lblOffset val="100"/>
        <c:baseTimeUnit val="days"/>
      </c:dateAx>
      <c:valAx>
        <c:axId val="-2059346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Carbon</a:t>
                </a:r>
                <a:r>
                  <a:rPr lang="en-US" baseline="0"/>
                  <a:t> Emissions (Tg)</a:t>
                </a:r>
                <a:endParaRPr lang="en-US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-2009787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Data</a:t>
            </a:r>
            <a:r>
              <a:rPr lang="en-US" baseline="0"/>
              <a:t> Comparison - CO</a:t>
            </a:r>
            <a:r>
              <a:rPr lang="en-US" baseline="-25000"/>
              <a:t>2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WFEIS - MODIS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c:spPr>
          <c:invertIfNegative val="0"/>
          <c:cat>
            <c:numRef>
              <c:f>'WFEIS GFED3 Comparison'!$C$16:$L$16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</c:numCache>
            </c:numRef>
          </c:cat>
          <c:val>
            <c:numRef>
              <c:f>'WFEIS GFED3 Comparison'!$C$17:$L$17</c:f>
              <c:numCache>
                <c:formatCode>_(* #,##0.000_);_(* \(#,##0.000\);_(* "-"??_);_(@_)</c:formatCode>
                <c:ptCount val="10"/>
                <c:pt idx="0">
                  <c:v>13.786362130776</c:v>
                </c:pt>
                <c:pt idx="1">
                  <c:v>44.19190223955601</c:v>
                </c:pt>
                <c:pt idx="2">
                  <c:v>50.36864170047001</c:v>
                </c:pt>
                <c:pt idx="3">
                  <c:v>15.530828584407</c:v>
                </c:pt>
                <c:pt idx="4">
                  <c:v>21.24225047450398</c:v>
                </c:pt>
                <c:pt idx="5">
                  <c:v>51.02533015476701</c:v>
                </c:pt>
                <c:pt idx="6">
                  <c:v>71.85556642978801</c:v>
                </c:pt>
                <c:pt idx="7">
                  <c:v>42.44858071427601</c:v>
                </c:pt>
                <c:pt idx="8">
                  <c:v>22.215064240148</c:v>
                </c:pt>
                <c:pt idx="9">
                  <c:v>12.088047397856</c:v>
                </c:pt>
              </c:numCache>
            </c:numRef>
          </c:val>
        </c:ser>
        <c:ser>
          <c:idx val="2"/>
          <c:order val="1"/>
          <c:tx>
            <c:v>GFED3</c:v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c:spPr>
          <c:invertIfNegative val="0"/>
          <c:cat>
            <c:numRef>
              <c:f>'WFEIS GFED3 Comparison'!$C$16:$L$16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</c:numCache>
            </c:numRef>
          </c:cat>
          <c:val>
            <c:numRef>
              <c:f>'WFEIS GFED3 Comparison'!$C$22:$L$22</c:f>
              <c:numCache>
                <c:formatCode>General</c:formatCode>
                <c:ptCount val="10"/>
                <c:pt idx="0">
                  <c:v>20.0</c:v>
                </c:pt>
                <c:pt idx="1">
                  <c:v>35.0</c:v>
                </c:pt>
                <c:pt idx="2">
                  <c:v>30.0</c:v>
                </c:pt>
                <c:pt idx="3">
                  <c:v>14.0</c:v>
                </c:pt>
                <c:pt idx="4">
                  <c:v>21.0</c:v>
                </c:pt>
                <c:pt idx="5">
                  <c:v>38.0</c:v>
                </c:pt>
                <c:pt idx="6">
                  <c:v>66.0</c:v>
                </c:pt>
                <c:pt idx="7">
                  <c:v>42.0</c:v>
                </c:pt>
                <c:pt idx="8">
                  <c:v>27.0</c:v>
                </c:pt>
                <c:pt idx="9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3232472"/>
        <c:axId val="-2000520776"/>
      </c:barChart>
      <c:dateAx>
        <c:axId val="-2013232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900000"/>
          <a:lstStyle/>
          <a:p>
            <a:pPr>
              <a:defRPr sz="900"/>
            </a:pPr>
            <a:endParaRPr lang="en-US"/>
          </a:p>
        </c:txPr>
        <c:crossAx val="-2000520776"/>
        <c:crosses val="autoZero"/>
        <c:auto val="0"/>
        <c:lblOffset val="100"/>
        <c:baseTimeUnit val="days"/>
      </c:dateAx>
      <c:valAx>
        <c:axId val="-2000520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</a:t>
                </a:r>
                <a:r>
                  <a:rPr lang="en-US" baseline="-25000"/>
                  <a:t>2</a:t>
                </a:r>
                <a:r>
                  <a:rPr lang="en-US" baseline="0"/>
                  <a:t> </a:t>
                </a:r>
                <a:r>
                  <a:rPr lang="en-US"/>
                  <a:t>Emissions (Tg)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-20132324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6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5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5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3813B-5D00-BE4B-805E-EBBB032766B6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220A-CB6C-854E-B6E8-0FEE82897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7758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Flux-Biomass Integration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2633" y="1737783"/>
            <a:ext cx="7285567" cy="3901017"/>
          </a:xfrm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schemeClr val="tx1"/>
                </a:solidFill>
              </a:rPr>
              <a:t>Scott Denning, Colorado State University </a:t>
            </a:r>
          </a:p>
          <a:p>
            <a:pPr lvl="0" algn="l"/>
            <a:r>
              <a:rPr lang="en-US" sz="2400" dirty="0">
                <a:solidFill>
                  <a:schemeClr val="tx1"/>
                </a:solidFill>
              </a:rPr>
              <a:t>Nancy French, Michigan Technological </a:t>
            </a:r>
            <a:r>
              <a:rPr lang="en-US" sz="2400" dirty="0" smtClean="0">
                <a:solidFill>
                  <a:schemeClr val="tx1"/>
                </a:solidFill>
              </a:rPr>
              <a:t>University</a:t>
            </a:r>
          </a:p>
          <a:p>
            <a:pPr lvl="0" algn="l"/>
            <a:r>
              <a:rPr lang="en-US" sz="2400" dirty="0" smtClean="0">
                <a:solidFill>
                  <a:schemeClr val="tx1"/>
                </a:solidFill>
              </a:rPr>
              <a:t>Eric </a:t>
            </a:r>
            <a:r>
              <a:rPr lang="en-US" sz="2400" dirty="0" err="1" smtClean="0">
                <a:solidFill>
                  <a:schemeClr val="tx1"/>
                </a:solidFill>
              </a:rPr>
              <a:t>Kasischke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Univ</a:t>
            </a:r>
            <a:r>
              <a:rPr lang="en-US" sz="2400" dirty="0" smtClean="0">
                <a:solidFill>
                  <a:schemeClr val="tx1"/>
                </a:solidFill>
              </a:rPr>
              <a:t> of Maryland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Don McKenzie, University of Washington</a:t>
            </a:r>
          </a:p>
          <a:p>
            <a:pPr lvl="0" algn="l"/>
            <a:r>
              <a:rPr lang="en-US" sz="2400" dirty="0" err="1" smtClean="0">
                <a:solidFill>
                  <a:schemeClr val="tx1"/>
                </a:solidFill>
              </a:rPr>
              <a:t>Tristam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West, Pacific Northwest National Laboratory</a:t>
            </a:r>
          </a:p>
          <a:p>
            <a:pPr lvl="0" algn="l"/>
            <a:r>
              <a:rPr lang="en-US" sz="2400" dirty="0">
                <a:solidFill>
                  <a:schemeClr val="tx1"/>
                </a:solidFill>
              </a:rPr>
              <a:t>Kevin Bowman, NASA Jet Propulsion Laboratory</a:t>
            </a:r>
          </a:p>
          <a:p>
            <a:pPr lvl="0" algn="l"/>
            <a:r>
              <a:rPr lang="en-US" sz="2400" dirty="0" err="1">
                <a:solidFill>
                  <a:schemeClr val="tx1"/>
                </a:solidFill>
              </a:rPr>
              <a:t>Skee</a:t>
            </a:r>
            <a:r>
              <a:rPr lang="en-US" sz="2400" dirty="0">
                <a:solidFill>
                  <a:schemeClr val="tx1"/>
                </a:solidFill>
              </a:rPr>
              <a:t> Houghton, Woods Hole Research Center</a:t>
            </a:r>
          </a:p>
          <a:p>
            <a:pPr lvl="0" algn="l"/>
            <a:r>
              <a:rPr lang="en-US" sz="2400" dirty="0" smtClean="0">
                <a:solidFill>
                  <a:schemeClr val="tx1"/>
                </a:solidFill>
              </a:rPr>
              <a:t>George </a:t>
            </a:r>
            <a:r>
              <a:rPr lang="en-US" sz="2400" dirty="0" err="1">
                <a:solidFill>
                  <a:schemeClr val="tx1"/>
                </a:solidFill>
              </a:rPr>
              <a:t>Hurtt</a:t>
            </a:r>
            <a:r>
              <a:rPr lang="en-US" sz="2400" dirty="0">
                <a:solidFill>
                  <a:schemeClr val="tx1"/>
                </a:solidFill>
              </a:rPr>
              <a:t>, University of </a:t>
            </a:r>
            <a:r>
              <a:rPr lang="en-US" sz="2400" dirty="0" smtClean="0">
                <a:solidFill>
                  <a:schemeClr val="tx1"/>
                </a:solidFill>
              </a:rPr>
              <a:t>Maryland</a:t>
            </a:r>
          </a:p>
          <a:p>
            <a:pPr lvl="0" algn="l"/>
            <a:r>
              <a:rPr lang="en-US" sz="2400" dirty="0" smtClean="0">
                <a:solidFill>
                  <a:schemeClr val="tx1"/>
                </a:solidFill>
              </a:rPr>
              <a:t>Jim Collatz, NASA GSFC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5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237"/>
            <a:ext cx="9144000" cy="992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Joint Prediction of GPP, RESP, Fluorescence, LAI, and Biomass with SiB4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0208" y="1210831"/>
            <a:ext cx="3188231" cy="3238549"/>
            <a:chOff x="0" y="1170727"/>
            <a:chExt cx="3188231" cy="3238549"/>
          </a:xfrm>
        </p:grpSpPr>
        <p:sp>
          <p:nvSpPr>
            <p:cNvPr id="12" name="Rectangle 11"/>
            <p:cNvSpPr/>
            <p:nvPr/>
          </p:nvSpPr>
          <p:spPr>
            <a:xfrm>
              <a:off x="0" y="1170727"/>
              <a:ext cx="3188231" cy="3238549"/>
            </a:xfrm>
            <a:prstGeom prst="rect">
              <a:avLst/>
            </a:prstGeom>
            <a:noFill/>
            <a:ln w="412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sib4_pftfra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56291"/>
              <a:ext cx="3188231" cy="265824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0315" y="3810764"/>
              <a:ext cx="29544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Fractional coverage by 22 PFTs in every 0.5° x 0.5° grid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02631" y="3195053"/>
              <a:ext cx="128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Prop BT" charset="2"/>
                  <a:cs typeface="SymbolProp BT" charset="2"/>
                </a:rPr>
                <a:t>D</a:t>
              </a:r>
              <a:r>
                <a:rPr lang="en-US" dirty="0" err="1" smtClean="0"/>
                <a:t>t</a:t>
              </a:r>
              <a:r>
                <a:rPr lang="en-US" dirty="0" smtClean="0"/>
                <a:t> = 15 min</a:t>
              </a:r>
              <a:endParaRPr lang="en-US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286638" y="1183220"/>
            <a:ext cx="2849468" cy="2936628"/>
            <a:chOff x="3286638" y="1343636"/>
            <a:chExt cx="2849468" cy="2936628"/>
          </a:xfrm>
        </p:grpSpPr>
        <p:pic>
          <p:nvPicPr>
            <p:cNvPr id="7" name="Picture 6" descr="beer_gpp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43" r="13321" b="19604"/>
            <a:stretch/>
          </p:blipFill>
          <p:spPr>
            <a:xfrm>
              <a:off x="3372653" y="3022051"/>
              <a:ext cx="2616399" cy="1194827"/>
            </a:xfrm>
            <a:prstGeom prst="rect">
              <a:avLst/>
            </a:prstGeom>
          </p:spPr>
        </p:pic>
        <p:pic>
          <p:nvPicPr>
            <p:cNvPr id="8" name="Picture 7" descr="sib4_gpp_2000_ALL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04" t="7591" r="6507" b="7082"/>
            <a:stretch/>
          </p:blipFill>
          <p:spPr>
            <a:xfrm>
              <a:off x="3286638" y="1353954"/>
              <a:ext cx="2849468" cy="168146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37270" y="1737919"/>
              <a:ext cx="58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SiB4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51014" y="3633932"/>
              <a:ext cx="652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Beer</a:t>
              </a:r>
            </a:p>
            <a:p>
              <a:r>
                <a:rPr lang="en-US" dirty="0" smtClean="0"/>
                <a:t>2010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72653" y="222167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GPP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26125" y="1343636"/>
              <a:ext cx="2616399" cy="2936628"/>
            </a:xfrm>
            <a:prstGeom prst="rect">
              <a:avLst/>
            </a:prstGeom>
            <a:noFill/>
            <a:ln w="412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83168" y="1113330"/>
            <a:ext cx="248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Amplitude GPP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189584" y="1162982"/>
            <a:ext cx="2781126" cy="2993857"/>
            <a:chOff x="6189584" y="1256558"/>
            <a:chExt cx="2794001" cy="2993857"/>
          </a:xfrm>
        </p:grpSpPr>
        <p:grpSp>
          <p:nvGrpSpPr>
            <p:cNvPr id="21" name="Group 20"/>
            <p:cNvGrpSpPr/>
            <p:nvPr/>
          </p:nvGrpSpPr>
          <p:grpSpPr>
            <a:xfrm>
              <a:off x="6189585" y="1518065"/>
              <a:ext cx="2794000" cy="2732350"/>
              <a:chOff x="4141557" y="748626"/>
              <a:chExt cx="3937433" cy="4715164"/>
            </a:xfrm>
          </p:grpSpPr>
          <p:pic>
            <p:nvPicPr>
              <p:cNvPr id="17" name="Picture 16" descr="sib4_2000_gpp_scamp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74" t="24199" r="8632" b="16147"/>
              <a:stretch/>
            </p:blipFill>
            <p:spPr>
              <a:xfrm>
                <a:off x="4141557" y="748626"/>
                <a:ext cx="3825019" cy="2309827"/>
              </a:xfrm>
              <a:prstGeom prst="rect">
                <a:avLst/>
              </a:prstGeom>
            </p:spPr>
          </p:pic>
          <p:pic>
            <p:nvPicPr>
              <p:cNvPr id="18" name="Picture 17" descr="jung_asc.jp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017" t="9480" r="18047" b="6424"/>
              <a:stretch/>
            </p:blipFill>
            <p:spPr>
              <a:xfrm>
                <a:off x="4160397" y="3154608"/>
                <a:ext cx="3918593" cy="225130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150553" y="1169842"/>
                <a:ext cx="892767" cy="690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SiB4</a:t>
                </a:r>
                <a:endParaRPr lang="en-US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24422" y="4348429"/>
                <a:ext cx="919734" cy="111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Jung</a:t>
                </a:r>
                <a:br>
                  <a:rPr lang="en-US" dirty="0" smtClean="0"/>
                </a:br>
                <a:r>
                  <a:rPr lang="en-US" dirty="0" smtClean="0"/>
                  <a:t>2011</a:t>
                </a:r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6189584" y="1256558"/>
              <a:ext cx="2794001" cy="2993857"/>
            </a:xfrm>
            <a:prstGeom prst="rect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3683" y="6339113"/>
            <a:ext cx="8823165" cy="45203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546" y="6339113"/>
            <a:ext cx="888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Self-consistent prediction of fluxes and biomass with prediction of multiple satellite products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0383" y="5096219"/>
            <a:ext cx="58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SiB4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451014" y="4408541"/>
            <a:ext cx="17186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LAI</a:t>
            </a:r>
          </a:p>
          <a:p>
            <a:r>
              <a:rPr lang="en-US" dirty="0" smtClean="0"/>
              <a:t>GPP</a:t>
            </a:r>
          </a:p>
          <a:p>
            <a:r>
              <a:rPr lang="en-US" dirty="0" smtClean="0"/>
              <a:t>RESP</a:t>
            </a:r>
          </a:p>
          <a:p>
            <a:r>
              <a:rPr lang="en-US" dirty="0" smtClean="0"/>
              <a:t>Biomass</a:t>
            </a:r>
          </a:p>
          <a:p>
            <a:r>
              <a:rPr lang="en-US" dirty="0" smtClean="0"/>
              <a:t>Crop production</a:t>
            </a:r>
          </a:p>
          <a:p>
            <a:r>
              <a:rPr lang="en-US" dirty="0" smtClean="0"/>
              <a:t>Fluorescence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60419" y="4855224"/>
            <a:ext cx="1742253" cy="821729"/>
            <a:chOff x="320835" y="4828488"/>
            <a:chExt cx="1742253" cy="821729"/>
          </a:xfrm>
        </p:grpSpPr>
        <p:sp>
          <p:nvSpPr>
            <p:cNvPr id="28" name="TextBox 27"/>
            <p:cNvSpPr txBox="1"/>
            <p:nvPr/>
          </p:nvSpPr>
          <p:spPr>
            <a:xfrm>
              <a:off x="347579" y="4828488"/>
              <a:ext cx="1715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MERRA weather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7579" y="5280885"/>
              <a:ext cx="168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MODIS veg map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20835" y="4850963"/>
              <a:ext cx="1742253" cy="799254"/>
            </a:xfrm>
            <a:prstGeom prst="rect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353542" y="5079292"/>
            <a:ext cx="629834" cy="399627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51014" y="4408540"/>
            <a:ext cx="1718665" cy="1754327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6471" y="4725644"/>
            <a:ext cx="77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GEOS-</a:t>
            </a:r>
          </a:p>
          <a:p>
            <a:r>
              <a:rPr lang="en-US" dirty="0" err="1" smtClean="0"/>
              <a:t>Chem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349612" y="4760601"/>
            <a:ext cx="759426" cy="598006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570361" y="4622446"/>
            <a:ext cx="1043876" cy="646331"/>
            <a:chOff x="6570361" y="4742758"/>
            <a:chExt cx="1043876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6570361" y="4742758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Flux </a:t>
              </a:r>
              <a:br>
                <a:rPr lang="en-US" dirty="0" smtClean="0"/>
              </a:br>
              <a:r>
                <a:rPr lang="en-US" dirty="0" smtClean="0"/>
                <a:t>Product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70361" y="4766921"/>
              <a:ext cx="1043876" cy="598006"/>
            </a:xfrm>
            <a:prstGeom prst="rect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630340" y="4291273"/>
            <a:ext cx="152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Eval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MODIS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44748" y="5505655"/>
            <a:ext cx="139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Eval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USDA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991281" y="589619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Eval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GOSAT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7912972" y="5268760"/>
            <a:ext cx="1043876" cy="646331"/>
            <a:chOff x="6570361" y="4742758"/>
            <a:chExt cx="1043876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6570361" y="4742758"/>
              <a:ext cx="960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</a:t>
              </a:r>
              <a:br>
                <a:rPr lang="en-US" dirty="0" smtClean="0"/>
              </a:br>
              <a:r>
                <a:rPr lang="en-US" dirty="0" smtClean="0"/>
                <a:t>Biomass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70361" y="4766921"/>
              <a:ext cx="1043876" cy="598006"/>
            </a:xfrm>
            <a:prstGeom prst="rect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49" name="Straight Arrow Connector 48"/>
          <p:cNvCxnSpPr>
            <a:stCxn id="32" idx="3"/>
            <a:endCxn id="30" idx="1"/>
          </p:cNvCxnSpPr>
          <p:nvPr/>
        </p:nvCxnSpPr>
        <p:spPr>
          <a:xfrm>
            <a:off x="1902672" y="5277326"/>
            <a:ext cx="467711" cy="3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958414" y="5283032"/>
            <a:ext cx="467711" cy="3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090289" y="5153808"/>
            <a:ext cx="1259323" cy="3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105879" y="4971997"/>
            <a:ext cx="1243733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102650" y="4966833"/>
            <a:ext cx="467711" cy="3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614237" y="4838317"/>
            <a:ext cx="467711" cy="3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8033284" y="4458544"/>
            <a:ext cx="1043876" cy="646331"/>
            <a:chOff x="6570361" y="4742758"/>
            <a:chExt cx="1043876" cy="646331"/>
          </a:xfrm>
        </p:grpSpPr>
        <p:sp>
          <p:nvSpPr>
            <p:cNvPr id="60" name="TextBox 59"/>
            <p:cNvSpPr txBox="1"/>
            <p:nvPr/>
          </p:nvSpPr>
          <p:spPr>
            <a:xfrm>
              <a:off x="6570361" y="4742758"/>
              <a:ext cx="9195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GOSAT</a:t>
              </a:r>
            </a:p>
            <a:p>
              <a:r>
                <a:rPr lang="en-US" dirty="0" smtClean="0"/>
                <a:t>CO2 </a:t>
              </a:r>
              <a:r>
                <a:rPr lang="en-US" dirty="0" err="1" smtClean="0"/>
                <a:t>etc</a:t>
              </a: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570361" y="4766921"/>
              <a:ext cx="1043876" cy="598006"/>
            </a:xfrm>
            <a:prstGeom prst="rect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4371017" y="5465551"/>
            <a:ext cx="3541955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876841" y="4475939"/>
            <a:ext cx="1793603" cy="146507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5092250" y="5712589"/>
            <a:ext cx="1043856" cy="4468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41" idx="1"/>
          </p:cNvCxnSpPr>
          <p:nvPr/>
        </p:nvCxnSpPr>
        <p:spPr>
          <a:xfrm>
            <a:off x="4827684" y="6025410"/>
            <a:ext cx="1163597" cy="55449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0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81160" y="548105"/>
            <a:ext cx="6296528" cy="5387473"/>
            <a:chOff x="1090556" y="188160"/>
            <a:chExt cx="7933235" cy="6401120"/>
          </a:xfrm>
        </p:grpSpPr>
        <p:pic>
          <p:nvPicPr>
            <p:cNvPr id="9" name="Picture 8" descr="sib4_2000_b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2208" y="188160"/>
              <a:ext cx="4151583" cy="6401120"/>
            </a:xfrm>
            <a:prstGeom prst="rect">
              <a:avLst/>
            </a:prstGeom>
          </p:spPr>
        </p:pic>
        <p:pic>
          <p:nvPicPr>
            <p:cNvPr id="10" name="Picture 9" descr="sib4_2000_ag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556" y="188160"/>
              <a:ext cx="4151583" cy="64011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39770"/>
            <a:ext cx="9090631" cy="821572"/>
          </a:xfrm>
        </p:spPr>
        <p:txBody>
          <a:bodyPr>
            <a:normAutofit/>
          </a:bodyPr>
          <a:lstStyle/>
          <a:p>
            <a:r>
              <a:rPr lang="en-US" dirty="0" smtClean="0"/>
              <a:t>SiB4 LAI, Biomass, &amp; Fluorescence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36" y="5837992"/>
            <a:ext cx="4652210" cy="9531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Biomass in tropics overestimated a bit</a:t>
            </a:r>
          </a:p>
          <a:p>
            <a:pPr marL="0" indent="0">
              <a:buNone/>
            </a:pPr>
            <a:r>
              <a:rPr lang="en-US" dirty="0" smtClean="0"/>
              <a:t>Subtropics underestimated a bit</a:t>
            </a:r>
          </a:p>
          <a:p>
            <a:pPr marL="0" indent="0">
              <a:buNone/>
            </a:pPr>
            <a:r>
              <a:rPr lang="en-US" dirty="0" smtClean="0"/>
              <a:t>Fluorescence is a bit too weak in </a:t>
            </a:r>
            <a:r>
              <a:rPr lang="en-US" smtClean="0"/>
              <a:t>dry places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8843" y="748642"/>
            <a:ext cx="3313578" cy="3596099"/>
            <a:chOff x="135475" y="1403684"/>
            <a:chExt cx="2792210" cy="3074737"/>
          </a:xfrm>
        </p:grpSpPr>
        <p:grpSp>
          <p:nvGrpSpPr>
            <p:cNvPr id="6" name="Group 5"/>
            <p:cNvGrpSpPr/>
            <p:nvPr/>
          </p:nvGrpSpPr>
          <p:grpSpPr>
            <a:xfrm>
              <a:off x="135475" y="1403684"/>
              <a:ext cx="2792210" cy="3074737"/>
              <a:chOff x="135474" y="1403684"/>
              <a:chExt cx="3997807" cy="3774164"/>
            </a:xfrm>
          </p:grpSpPr>
          <p:pic>
            <p:nvPicPr>
              <p:cNvPr id="4" name="Picture 3" descr="lai_jul08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5474" y="3388245"/>
                <a:ext cx="3997807" cy="1789603"/>
              </a:xfrm>
              <a:prstGeom prst="rect">
                <a:avLst/>
              </a:prstGeom>
            </p:spPr>
          </p:pic>
          <p:pic>
            <p:nvPicPr>
              <p:cNvPr id="5" name="Picture 4" descr="sib4_lai_200807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5474" y="1403684"/>
                <a:ext cx="3997807" cy="2011297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64072" y="2309254"/>
              <a:ext cx="58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SiB4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336" y="3945520"/>
              <a:ext cx="841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MODIS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65074" y="2351184"/>
            <a:ext cx="633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LAI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0" b="5750"/>
          <a:stretch/>
        </p:blipFill>
        <p:spPr>
          <a:xfrm>
            <a:off x="68192" y="4451684"/>
            <a:ext cx="3019911" cy="25132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0543" y="4318005"/>
            <a:ext cx="254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Chlorophyll Fluorescence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9202643">
            <a:off x="2566737" y="4625485"/>
            <a:ext cx="4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1:1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1895" y="6189584"/>
            <a:ext cx="58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SiB4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44285" y="48890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GOSAT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8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Strategy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Define domains in space and time for which various projects overlap</a:t>
            </a:r>
          </a:p>
          <a:p>
            <a:pPr lvl="0"/>
            <a:r>
              <a:rPr lang="en-US" dirty="0"/>
              <a:t>Cross-compare flux and biomass products where appropriate</a:t>
            </a:r>
          </a:p>
          <a:p>
            <a:pPr lvl="0"/>
            <a:r>
              <a:rPr lang="en-US" dirty="0"/>
              <a:t>Subtract biomass at two different times and compare to integrated fluxes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2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French, McKenzie, </a:t>
            </a:r>
            <a:r>
              <a:rPr lang="en-US" b="1" dirty="0" err="1"/>
              <a:t>Kasischke</a:t>
            </a:r>
            <a:r>
              <a:rPr lang="en-US" b="1" dirty="0"/>
              <a:t>, Collatz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b="1" dirty="0"/>
              <a:t>Objective:</a:t>
            </a:r>
            <a:r>
              <a:rPr lang="en-US" dirty="0"/>
              <a:t> Fire emissions.</a:t>
            </a:r>
          </a:p>
          <a:p>
            <a:r>
              <a:rPr lang="en-US" b="1" dirty="0"/>
              <a:t>Inputs</a:t>
            </a:r>
            <a:r>
              <a:rPr lang="en-US" dirty="0"/>
              <a:t>: Fuels and biomass; weather, fire occurrence?</a:t>
            </a:r>
          </a:p>
          <a:p>
            <a:r>
              <a:rPr lang="en-US" b="1" dirty="0"/>
              <a:t>Algorithm:</a:t>
            </a:r>
            <a:r>
              <a:rPr lang="en-US" dirty="0"/>
              <a:t> WFEIS (</a:t>
            </a:r>
            <a:r>
              <a:rPr lang="en-US" dirty="0" err="1"/>
              <a:t>wfeis.mtri.org</a:t>
            </a:r>
            <a:r>
              <a:rPr lang="en-US" dirty="0"/>
              <a:t>); uses FCCS fuels maps (type and biomass) and weather-defined daily mapped fuel moisture as inputs to </a:t>
            </a:r>
            <a:r>
              <a:rPr lang="en-US" i="1" dirty="0"/>
              <a:t>Consume</a:t>
            </a:r>
            <a:r>
              <a:rPr lang="en-US" dirty="0"/>
              <a:t> emissions model</a:t>
            </a:r>
          </a:p>
          <a:p>
            <a:r>
              <a:rPr lang="en-US" b="1" dirty="0"/>
              <a:t>Output:</a:t>
            </a:r>
            <a:r>
              <a:rPr lang="en-US" dirty="0"/>
              <a:t> Spatial fuel consumption and fire emissions of CO2, CO, CH4, NMHC, PM2.5, PM10, total carbon</a:t>
            </a:r>
          </a:p>
          <a:p>
            <a:r>
              <a:rPr lang="en-US" b="1" dirty="0"/>
              <a:t>Spatial Domain &amp; Resolution: </a:t>
            </a:r>
            <a:r>
              <a:rPr lang="en-US" dirty="0"/>
              <a:t>USA, 1-km</a:t>
            </a:r>
          </a:p>
          <a:p>
            <a:r>
              <a:rPr lang="en-US" b="1" dirty="0"/>
              <a:t>Time Period: 1983 to 2011</a:t>
            </a:r>
            <a:endParaRPr lang="en-US" dirty="0"/>
          </a:p>
          <a:p>
            <a:r>
              <a:rPr lang="en-US" b="1" dirty="0"/>
              <a:t>Evaluation: Comparisons to GFED fire emissions are planned under Phase 2 CMS; publication on </a:t>
            </a:r>
            <a:r>
              <a:rPr lang="en-US" b="1" dirty="0" err="1"/>
              <a:t>intercomparison</a:t>
            </a:r>
            <a:r>
              <a:rPr lang="en-US" b="1" dirty="0"/>
              <a:t> available (French et al 2011)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Reference: French</a:t>
            </a:r>
            <a:r>
              <a:rPr lang="en-US" dirty="0"/>
              <a:t>, N. H. F., W. J. de Groot, L. K. Jenkins, B. M. Rogers, E. C. Alvarado, B. </a:t>
            </a:r>
            <a:r>
              <a:rPr lang="en-US" dirty="0" err="1"/>
              <a:t>Amiro</a:t>
            </a:r>
            <a:r>
              <a:rPr lang="en-US" dirty="0"/>
              <a:t>, B. de Jong, S. Goetz, E. Hoy, E. </a:t>
            </a:r>
            <a:r>
              <a:rPr lang="en-US" dirty="0" err="1"/>
              <a:t>Hyer</a:t>
            </a:r>
            <a:r>
              <a:rPr lang="en-US" dirty="0"/>
              <a:t>, R. Keane, D. McKenzie, S. G. McNulty, B. E. Law, R. </a:t>
            </a:r>
            <a:r>
              <a:rPr lang="en-US" dirty="0" err="1"/>
              <a:t>Ottmar</a:t>
            </a:r>
            <a:r>
              <a:rPr lang="en-US" dirty="0"/>
              <a:t>, D. R. Perez-</a:t>
            </a:r>
            <a:r>
              <a:rPr lang="en-US" dirty="0" err="1"/>
              <a:t>Salicrup</a:t>
            </a:r>
            <a:r>
              <a:rPr lang="en-US" dirty="0"/>
              <a:t>, J. </a:t>
            </a:r>
            <a:r>
              <a:rPr lang="en-US" dirty="0" err="1"/>
              <a:t>Randerson</a:t>
            </a:r>
            <a:r>
              <a:rPr lang="en-US" dirty="0"/>
              <a:t>, K. M. Robertson and M. </a:t>
            </a:r>
            <a:r>
              <a:rPr lang="en-US" dirty="0" err="1"/>
              <a:t>Turetsky</a:t>
            </a:r>
            <a:r>
              <a:rPr lang="en-US" dirty="0"/>
              <a:t> (2011). Model comparisons for estimating carbon emissions from North American </a:t>
            </a:r>
            <a:r>
              <a:rPr lang="en-US" dirty="0" err="1"/>
              <a:t>wildland</a:t>
            </a:r>
            <a:r>
              <a:rPr lang="en-US" dirty="0"/>
              <a:t> fire. </a:t>
            </a:r>
            <a:r>
              <a:rPr lang="en-US" i="1" dirty="0"/>
              <a:t>Journal of Geophysical Research</a:t>
            </a:r>
            <a:r>
              <a:rPr lang="en-US" dirty="0"/>
              <a:t> 116: G00K05 DOI: 10.1029/2010JG001469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2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GFED/WFEIS Comparison -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335505"/>
            <a:ext cx="8001000" cy="51626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of WFEIS CONUS to published GFED outputs for TENA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Next Steps: Comparisons </a:t>
            </a:r>
            <a:r>
              <a:rPr lang="en-US" dirty="0"/>
              <a:t>of model outputs </a:t>
            </a:r>
            <a:endParaRPr lang="en-US" dirty="0" smtClean="0"/>
          </a:p>
          <a:p>
            <a:pPr lvl="1"/>
            <a:r>
              <a:rPr lang="en-US" sz="2400" dirty="0"/>
              <a:t>Annual and monthly emissions</a:t>
            </a:r>
          </a:p>
          <a:p>
            <a:pPr lvl="1"/>
            <a:r>
              <a:rPr lang="en-US" sz="2400" dirty="0" smtClean="0"/>
              <a:t>By ecoregion and with gridded output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218032"/>
              </p:ext>
            </p:extLst>
          </p:nvPr>
        </p:nvGraphicFramePr>
        <p:xfrm>
          <a:off x="264689" y="2129589"/>
          <a:ext cx="4572000" cy="281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118615"/>
              </p:ext>
            </p:extLst>
          </p:nvPr>
        </p:nvGraphicFramePr>
        <p:xfrm>
          <a:off x="4223078" y="2136051"/>
          <a:ext cx="4764505" cy="280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484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Objective:</a:t>
            </a:r>
            <a:r>
              <a:rPr lang="en-US" dirty="0"/>
              <a:t>  Net and gross fluxes of carbon due to changes in land use in tropical regions</a:t>
            </a:r>
          </a:p>
          <a:p>
            <a:r>
              <a:rPr lang="en-US" b="1" dirty="0"/>
              <a:t>Inputs</a:t>
            </a:r>
            <a:r>
              <a:rPr lang="en-US" dirty="0"/>
              <a:t>:  </a:t>
            </a:r>
            <a:r>
              <a:rPr lang="en-US" dirty="0" smtClean="0"/>
              <a:t>12</a:t>
            </a:r>
            <a:r>
              <a:rPr lang="en-US" dirty="0"/>
              <a:t>-year transitions (deforestation, reforestation) </a:t>
            </a:r>
          </a:p>
          <a:p>
            <a:r>
              <a:rPr lang="en-US" dirty="0" smtClean="0"/>
              <a:t>And 500m </a:t>
            </a:r>
            <a:r>
              <a:rPr lang="en-US" dirty="0"/>
              <a:t>resolution aboveground biomass density (</a:t>
            </a:r>
            <a:r>
              <a:rPr lang="en-US" dirty="0" err="1"/>
              <a:t>MgC</a:t>
            </a:r>
            <a:r>
              <a:rPr lang="en-US" dirty="0"/>
              <a:t>/ha)</a:t>
            </a:r>
          </a:p>
          <a:p>
            <a:r>
              <a:rPr lang="en-US" b="1" dirty="0"/>
              <a:t>Algorithm:</a:t>
            </a:r>
            <a:r>
              <a:rPr lang="en-US" dirty="0"/>
              <a:t>  Carbon bookkeeping model</a:t>
            </a:r>
          </a:p>
          <a:p>
            <a:r>
              <a:rPr lang="en-US" b="1" dirty="0"/>
              <a:t>Output:</a:t>
            </a:r>
            <a:r>
              <a:rPr lang="en-US" dirty="0"/>
              <a:t> Annual net carbon balance (2000-</a:t>
            </a:r>
            <a:r>
              <a:rPr lang="en-US" dirty="0" smtClean="0"/>
              <a:t>201</a:t>
            </a:r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/>
              <a:t>for tropical lands at </a:t>
            </a:r>
            <a:r>
              <a:rPr lang="en-US" dirty="0" smtClean="0"/>
              <a:t>500m </a:t>
            </a:r>
            <a:r>
              <a:rPr lang="en-US" dirty="0"/>
              <a:t>resolution</a:t>
            </a:r>
          </a:p>
          <a:p>
            <a:r>
              <a:rPr lang="en-US" b="1" dirty="0"/>
              <a:t>Spatial Domain: </a:t>
            </a:r>
            <a:r>
              <a:rPr lang="en-US" dirty="0"/>
              <a:t>tropics, </a:t>
            </a:r>
            <a:r>
              <a:rPr lang="en-US" dirty="0" smtClean="0"/>
              <a:t>500m</a:t>
            </a:r>
            <a:endParaRPr lang="en-US" dirty="0"/>
          </a:p>
          <a:p>
            <a:r>
              <a:rPr lang="en-US" b="1" dirty="0"/>
              <a:t>Time Period: </a:t>
            </a:r>
            <a:r>
              <a:rPr lang="en-US" dirty="0"/>
              <a:t>2000</a:t>
            </a:r>
            <a:r>
              <a:rPr lang="en-US" dirty="0" smtClean="0"/>
              <a:t>-2012</a:t>
            </a:r>
            <a:endParaRPr lang="en-US" dirty="0"/>
          </a:p>
          <a:p>
            <a:r>
              <a:rPr lang="en-US" b="1" dirty="0"/>
              <a:t>Evaluation: </a:t>
            </a:r>
            <a:r>
              <a:rPr lang="en-US" dirty="0"/>
              <a:t>compare with other estimates of land-use carbon flux (at coarser resolution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2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50000">
              <a:srgbClr val="000090"/>
            </a:gs>
            <a:gs pos="100000">
              <a:schemeClr val="tx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bio_500m_homolosin.em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1221" r="7565" b="11211"/>
          <a:stretch>
            <a:fillRect/>
          </a:stretch>
        </p:blipFill>
        <p:spPr>
          <a:xfrm>
            <a:off x="76200" y="2176463"/>
            <a:ext cx="8999538" cy="1938337"/>
          </a:xfrm>
        </p:spPr>
      </p:pic>
      <p:pic>
        <p:nvPicPr>
          <p:cNvPr id="3075" name="Picture 4" descr="map_zo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 r="23256"/>
          <a:stretch>
            <a:fillRect/>
          </a:stretch>
        </p:blipFill>
        <p:spPr bwMode="auto">
          <a:xfrm>
            <a:off x="228600" y="4114800"/>
            <a:ext cx="2514600" cy="167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5" descr="map_zoo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19232" r="20930"/>
          <a:stretch>
            <a:fillRect/>
          </a:stretch>
        </p:blipFill>
        <p:spPr bwMode="auto">
          <a:xfrm>
            <a:off x="3733800" y="4114800"/>
            <a:ext cx="18288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28600" y="3509963"/>
            <a:ext cx="1524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752600" y="3509963"/>
            <a:ext cx="9906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602831" y="3302794"/>
            <a:ext cx="947738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4419600" y="3171825"/>
            <a:ext cx="1143000" cy="947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1" name="Picture 11" descr="asia_zoom4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3" t="34084" r="24394" b="22180"/>
          <a:stretch>
            <a:fillRect/>
          </a:stretch>
        </p:blipFill>
        <p:spPr bwMode="auto">
          <a:xfrm>
            <a:off x="6821488" y="4133850"/>
            <a:ext cx="2093912" cy="1628775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6821488" y="3429000"/>
            <a:ext cx="1865312" cy="690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8455818" y="3659982"/>
            <a:ext cx="690563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6" name="TextBox 6"/>
          <p:cNvSpPr txBox="1">
            <a:spLocks noChangeArrowheads="1"/>
          </p:cNvSpPr>
          <p:nvPr/>
        </p:nvSpPr>
        <p:spPr bwMode="auto">
          <a:xfrm>
            <a:off x="1282707" y="152400"/>
            <a:ext cx="72405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+mn-ea"/>
                <a:cs typeface="Times New Roman" charset="0"/>
              </a:rPr>
              <a:t>Pantropical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a typeface="+mn-ea"/>
                <a:cs typeface="Times New Roman" charset="0"/>
              </a:rPr>
              <a:t> Forest Carbon Mapped with Satellite and Field Observations</a:t>
            </a:r>
          </a:p>
        </p:txBody>
      </p:sp>
      <p:pic>
        <p:nvPicPr>
          <p:cNvPr id="308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2725"/>
            <a:ext cx="9144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Box 32"/>
          <p:cNvSpPr txBox="1">
            <a:spLocks noChangeArrowheads="1"/>
          </p:cNvSpPr>
          <p:nvPr/>
        </p:nvSpPr>
        <p:spPr bwMode="auto">
          <a:xfrm>
            <a:off x="228600" y="5862638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Amazon Basin detail from the map</a:t>
            </a:r>
          </a:p>
        </p:txBody>
      </p:sp>
      <p:sp>
        <p:nvSpPr>
          <p:cNvPr id="3087" name="TextBox 33"/>
          <p:cNvSpPr txBox="1">
            <a:spLocks noChangeArrowheads="1"/>
          </p:cNvSpPr>
          <p:nvPr/>
        </p:nvSpPr>
        <p:spPr bwMode="auto">
          <a:xfrm>
            <a:off x="3657600" y="5786438"/>
            <a:ext cx="1905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DRC detail from the map</a:t>
            </a:r>
          </a:p>
        </p:txBody>
      </p:sp>
      <p:pic>
        <p:nvPicPr>
          <p:cNvPr id="3088" name="Picture 23" descr="WHRCLogo2002-Tex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8600"/>
            <a:ext cx="922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TextBox 33"/>
          <p:cNvSpPr txBox="1">
            <a:spLocks noChangeArrowheads="1"/>
          </p:cNvSpPr>
          <p:nvPr/>
        </p:nvSpPr>
        <p:spPr bwMode="auto">
          <a:xfrm>
            <a:off x="6858000" y="5862638"/>
            <a:ext cx="1905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PNG detail from the map</a:t>
            </a:r>
          </a:p>
        </p:txBody>
      </p:sp>
      <p:sp>
        <p:nvSpPr>
          <p:cNvPr id="3090" name="TextBox 21"/>
          <p:cNvSpPr txBox="1">
            <a:spLocks noChangeArrowheads="1"/>
          </p:cNvSpPr>
          <p:nvPr/>
        </p:nvSpPr>
        <p:spPr bwMode="auto">
          <a:xfrm>
            <a:off x="3657600" y="6030913"/>
            <a:ext cx="254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Error 19 </a:t>
            </a:r>
            <a:r>
              <a:rPr lang="en-GB">
                <a:solidFill>
                  <a:schemeClr val="bg1"/>
                </a:solidFill>
              </a:rPr>
              <a:t>Mg C ha</a:t>
            </a:r>
            <a:r>
              <a:rPr lang="en-GB" baseline="30000">
                <a:solidFill>
                  <a:schemeClr val="bg1"/>
                </a:solidFill>
              </a:rPr>
              <a:t>-1</a:t>
            </a:r>
            <a:r>
              <a:rPr lang="en-GB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091" name="TextBox 22"/>
          <p:cNvSpPr txBox="1">
            <a:spLocks noChangeArrowheads="1"/>
          </p:cNvSpPr>
          <p:nvPr/>
        </p:nvSpPr>
        <p:spPr bwMode="auto">
          <a:xfrm>
            <a:off x="6554783" y="6030913"/>
            <a:ext cx="254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Error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24 </a:t>
            </a:r>
            <a:r>
              <a:rPr lang="en-GB" dirty="0">
                <a:solidFill>
                  <a:schemeClr val="bg1"/>
                </a:solidFill>
              </a:rPr>
              <a:t>Mg C ha</a:t>
            </a:r>
            <a:r>
              <a:rPr lang="en-GB" baseline="30000" dirty="0">
                <a:solidFill>
                  <a:schemeClr val="bg1"/>
                </a:solidFill>
              </a:rPr>
              <a:t>-1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92" name="TextBox 20"/>
          <p:cNvSpPr txBox="1">
            <a:spLocks noChangeArrowheads="1"/>
          </p:cNvSpPr>
          <p:nvPr/>
        </p:nvSpPr>
        <p:spPr bwMode="auto">
          <a:xfrm>
            <a:off x="304800" y="6049963"/>
            <a:ext cx="254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Error 25 </a:t>
            </a:r>
            <a:r>
              <a:rPr lang="en-GB">
                <a:solidFill>
                  <a:schemeClr val="bg1"/>
                </a:solidFill>
              </a:rPr>
              <a:t>Mg C ha</a:t>
            </a:r>
            <a:r>
              <a:rPr lang="en-GB" baseline="30000">
                <a:solidFill>
                  <a:schemeClr val="bg1"/>
                </a:solidFill>
              </a:rPr>
              <a:t>-1</a:t>
            </a:r>
            <a:r>
              <a:rPr lang="en-GB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093" name="TextBox 24"/>
          <p:cNvSpPr txBox="1">
            <a:spLocks noChangeArrowheads="1"/>
          </p:cNvSpPr>
          <p:nvPr/>
        </p:nvSpPr>
        <p:spPr bwMode="auto">
          <a:xfrm>
            <a:off x="3724275" y="1600200"/>
            <a:ext cx="2492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bg1"/>
                </a:solidFill>
              </a:rPr>
              <a:t>Baccini</a:t>
            </a:r>
            <a:r>
              <a:rPr lang="en-US" dirty="0">
                <a:solidFill>
                  <a:schemeClr val="bg1"/>
                </a:solidFill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266205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West, PNNL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Objectives</a:t>
            </a:r>
            <a:r>
              <a:rPr lang="en-US" dirty="0" smtClean="0"/>
              <a:t>: Estimate </a:t>
            </a:r>
            <a:r>
              <a:rPr lang="en-US" dirty="0"/>
              <a:t>uptake and release of cropland carbon globally </a:t>
            </a:r>
          </a:p>
          <a:p>
            <a:r>
              <a:rPr lang="en-US" b="1" dirty="0" smtClean="0"/>
              <a:t>Resolution</a:t>
            </a:r>
            <a:r>
              <a:rPr lang="en-US" dirty="0" smtClean="0"/>
              <a:t>: useful </a:t>
            </a:r>
            <a:r>
              <a:rPr lang="en-US" dirty="0"/>
              <a:t>for global analyses, but with accuracy needed for regional analyses. </a:t>
            </a:r>
          </a:p>
          <a:p>
            <a:r>
              <a:rPr lang="en-US" b="1" dirty="0">
                <a:solidFill>
                  <a:srgbClr val="000000"/>
                </a:solidFill>
              </a:rPr>
              <a:t>Algorithm: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Combine multiple national inventories with remote sensing and other spatial data</a:t>
            </a:r>
            <a:r>
              <a:rPr lang="en-US" dirty="0" smtClean="0"/>
              <a:t>. </a:t>
            </a:r>
            <a:r>
              <a:rPr lang="en-US" dirty="0"/>
              <a:t>Distribute summed NPP, harvested amount, above- and below-ground biomass to reconciled land areas for 2005-</a:t>
            </a:r>
            <a:r>
              <a:rPr lang="en-US" dirty="0" smtClean="0"/>
              <a:t>2010. </a:t>
            </a:r>
            <a:r>
              <a:rPr lang="en-US" dirty="0"/>
              <a:t>Bottom-up methods used to estimate human and livestock consumption </a:t>
            </a:r>
            <a:endParaRPr lang="en-US" dirty="0"/>
          </a:p>
          <a:p>
            <a:r>
              <a:rPr lang="en-US" b="1" dirty="0" smtClean="0"/>
              <a:t>Output: </a:t>
            </a:r>
            <a:r>
              <a:rPr lang="en-US" dirty="0" smtClean="0"/>
              <a:t>global gridded cropland cover and fluxes</a:t>
            </a:r>
          </a:p>
          <a:p>
            <a:r>
              <a:rPr lang="en-US" b="1" dirty="0" smtClean="0"/>
              <a:t>Spatial </a:t>
            </a:r>
            <a:r>
              <a:rPr lang="en-US" b="1" dirty="0"/>
              <a:t>Domain &amp; Resolution: </a:t>
            </a:r>
            <a:r>
              <a:rPr lang="en-US" dirty="0"/>
              <a:t>Global, </a:t>
            </a:r>
            <a:r>
              <a:rPr lang="en-US" dirty="0" smtClean="0"/>
              <a:t>0.05 degree</a:t>
            </a:r>
            <a:endParaRPr lang="en-US" dirty="0"/>
          </a:p>
          <a:p>
            <a:r>
              <a:rPr lang="en-US" b="1" dirty="0"/>
              <a:t>Time Period: </a:t>
            </a:r>
            <a:r>
              <a:rPr lang="en-US" dirty="0" smtClean="0"/>
              <a:t>2005-</a:t>
            </a:r>
            <a:r>
              <a:rPr lang="en-US" dirty="0"/>
              <a:t>present</a:t>
            </a:r>
            <a:r>
              <a:rPr lang="en-US" b="1" dirty="0"/>
              <a:t> </a:t>
            </a:r>
            <a:endParaRPr lang="en-US" dirty="0"/>
          </a:p>
          <a:p>
            <a:r>
              <a:rPr lang="en-US" b="1" dirty="0"/>
              <a:t>Evaluation: </a:t>
            </a:r>
            <a:r>
              <a:rPr lang="en-US" dirty="0" smtClean="0"/>
              <a:t>inventory data from FAO/FAS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5400"/>
            <a:ext cx="90297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Denning, Haynes, Baker (CSU)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Objective:</a:t>
            </a:r>
            <a:r>
              <a:rPr lang="en-US" dirty="0"/>
              <a:t> Develop a self-consistent suite of hourly GPP and Ecosystem Respiration and monthly biomass using SiB4, for use as a prior flux field in the CMS Flux Pilot Product.</a:t>
            </a:r>
          </a:p>
          <a:p>
            <a:r>
              <a:rPr lang="en-US" b="1" dirty="0"/>
              <a:t>Inputs</a:t>
            </a:r>
            <a:r>
              <a:rPr lang="en-US" dirty="0"/>
              <a:t>: MERRA hourly reanalysis of surface weather, MODIS distribution of plant-</a:t>
            </a:r>
            <a:r>
              <a:rPr lang="en-US" b="1" dirty="0"/>
              <a:t>functional types.</a:t>
            </a:r>
            <a:endParaRPr lang="en-US" dirty="0"/>
          </a:p>
          <a:p>
            <a:r>
              <a:rPr lang="en-US" b="1" dirty="0"/>
              <a:t>Algorithm:</a:t>
            </a:r>
            <a:r>
              <a:rPr lang="en-US" dirty="0"/>
              <a:t> radiative transfer, gas exchange, and enzyme kinetic calculation of GPP. Allocation of photosynthate to cascading pools of respiring and decomposing biomass. Equilibrium </a:t>
            </a:r>
            <a:r>
              <a:rPr lang="en-US" dirty="0" err="1"/>
              <a:t>spinup</a:t>
            </a:r>
            <a:r>
              <a:rPr lang="en-US" dirty="0"/>
              <a:t> followed by disturbance from land-use and fires. </a:t>
            </a:r>
          </a:p>
          <a:p>
            <a:r>
              <a:rPr lang="en-US" b="1" dirty="0"/>
              <a:t>Output:</a:t>
            </a:r>
            <a:r>
              <a:rPr lang="en-US" dirty="0"/>
              <a:t> Global hourly GPP and </a:t>
            </a:r>
            <a:r>
              <a:rPr lang="en-US" dirty="0" err="1"/>
              <a:t>Resp</a:t>
            </a:r>
            <a:r>
              <a:rPr lang="en-US" dirty="0"/>
              <a:t> on a </a:t>
            </a:r>
            <a:r>
              <a:rPr lang="en-US" u="sng" dirty="0"/>
              <a:t>0.5</a:t>
            </a:r>
            <a:r>
              <a:rPr lang="en-US" strike="sngStrike" dirty="0"/>
              <a:t>1</a:t>
            </a:r>
            <a:r>
              <a:rPr lang="en-US" dirty="0"/>
              <a:t>-degree grid. Global monthly above-ground biomass for each of 15 plant-functional types on the same 1-degree grid.</a:t>
            </a:r>
          </a:p>
          <a:p>
            <a:r>
              <a:rPr lang="en-US" b="1" dirty="0"/>
              <a:t>Spatial Domain &amp; Resolution: </a:t>
            </a:r>
            <a:r>
              <a:rPr lang="en-US" dirty="0"/>
              <a:t>Global, 1-degree</a:t>
            </a:r>
          </a:p>
          <a:p>
            <a:r>
              <a:rPr lang="en-US" b="1" dirty="0"/>
              <a:t>Time Period: </a:t>
            </a:r>
            <a:r>
              <a:rPr lang="en-US" dirty="0"/>
              <a:t>2000-present</a:t>
            </a:r>
            <a:r>
              <a:rPr lang="en-US" b="1" dirty="0"/>
              <a:t> </a:t>
            </a:r>
            <a:endParaRPr lang="en-US" dirty="0"/>
          </a:p>
          <a:p>
            <a:r>
              <a:rPr lang="en-US" b="1" dirty="0"/>
              <a:t>Evaluation: </a:t>
            </a:r>
            <a:r>
              <a:rPr lang="en-US" dirty="0"/>
              <a:t>NEE </a:t>
            </a:r>
            <a:r>
              <a:rPr lang="en-US" dirty="0" err="1"/>
              <a:t>vs</a:t>
            </a:r>
            <a:r>
              <a:rPr lang="en-US" dirty="0"/>
              <a:t> flux towers; simulated CO2 using GEOS-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in-situ, TCCON, and GOSAT, above-ground biomass </a:t>
            </a:r>
            <a:r>
              <a:rPr lang="en-US" dirty="0" err="1"/>
              <a:t>vs</a:t>
            </a:r>
            <a:r>
              <a:rPr lang="en-US" dirty="0"/>
              <a:t> CMS Biomass </a:t>
            </a:r>
            <a:r>
              <a:rPr lang="en-US" dirty="0" smtClean="0"/>
              <a:t>product, GPP </a:t>
            </a:r>
            <a:r>
              <a:rPr lang="en-US" dirty="0" err="1" smtClean="0"/>
              <a:t>vs</a:t>
            </a:r>
            <a:r>
              <a:rPr lang="en-US" dirty="0" smtClean="0"/>
              <a:t> GOSAT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61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816</Words>
  <Application>Microsoft Macintosh PowerPoint</Application>
  <PresentationFormat>On-screen Show (4:3)</PresentationFormat>
  <Paragraphs>110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Flux-Biomass Integration</vt:lpstr>
      <vt:lpstr>Strategy</vt:lpstr>
      <vt:lpstr>French, McKenzie, Kasischke, Collatz </vt:lpstr>
      <vt:lpstr>GFED/WFEIS Comparison - Outputs</vt:lpstr>
      <vt:lpstr>Houghton</vt:lpstr>
      <vt:lpstr>PowerPoint Presentation</vt:lpstr>
      <vt:lpstr>West, PNNL</vt:lpstr>
      <vt:lpstr>PowerPoint Presentation</vt:lpstr>
      <vt:lpstr>Denning, Haynes, Baker (CSU)</vt:lpstr>
      <vt:lpstr>Joint Prediction of GPP, RESP, Fluorescence, LAI, and Biomass with SiB4</vt:lpstr>
      <vt:lpstr>SiB4 LAI, Biomass, &amp; Fluorescence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Flux-Biomass Integration</dc:title>
  <dc:creator>Scott Denning</dc:creator>
  <cp:lastModifiedBy>Scott Denning</cp:lastModifiedBy>
  <cp:revision>7</cp:revision>
  <dcterms:created xsi:type="dcterms:W3CDTF">2013-11-06T02:46:29Z</dcterms:created>
  <dcterms:modified xsi:type="dcterms:W3CDTF">2013-11-06T04:06:50Z</dcterms:modified>
</cp:coreProperties>
</file>